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"/>
  </p:notesMasterIdLst>
  <p:sldIdLst>
    <p:sldId id="262" r:id="rId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F3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136" autoAdjust="0"/>
  </p:normalViewPr>
  <p:slideViewPr>
    <p:cSldViewPr snapToGrid="0">
      <p:cViewPr varScale="1">
        <p:scale>
          <a:sx n="63" d="100"/>
          <a:sy n="63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FB424-58BD-4436-9030-A4CEA42F4968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C9987-29ED-4138-9350-897F5BE0A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8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C9987-29ED-4138-9350-897F5BE0AA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2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5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2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998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7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411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22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5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3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9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5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6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9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8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3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0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4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54400"/>
              </p:ext>
            </p:extLst>
          </p:nvPr>
        </p:nvGraphicFramePr>
        <p:xfrm>
          <a:off x="380789" y="761746"/>
          <a:ext cx="10404825" cy="6837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4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Employment Services</a:t>
                      </a:r>
                      <a:r>
                        <a:rPr lang="en-US" sz="1800" b="1" dirty="0"/>
                        <a:t> (ES)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Veteran Services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Special Programs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794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Hiring Events/On site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 Recruitment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Job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 Fairs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Re Employment Workshop  (RESEA)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Illinois Job Link Workshop (IJL)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Virtual Labor Market Information Workshop (VLMI)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Career Information Systems Workshop (CIS)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Interactive Job Readiness Training (Resume Development &amp; Interviewing Techniques)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Job Club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Unemployment (Online 24/7)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400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Veterans receive Priority of Service in Training,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 Employment Services/ Referral’s, and Computer Access. 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Vets Helping Vets</a:t>
                      </a:r>
                      <a:endParaRPr lang="en-US" sz="1800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Career Information Counseling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Employment Veterans Representative on </a:t>
                      </a:r>
                      <a:r>
                        <a:rPr lang="en-US" sz="180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Site (Veteran assessed by ES staff prior to referral)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400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sz="1400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800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800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Apprenticeship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Hire the Future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 (HTF) 16 – 24 Youth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Returning Citizens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50+ Mature Workers  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People with Disabilities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Work Opportunity Tax Credit (WOTC)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Migrant Seasonal Farm Workers, and Foreign Labor (MSFW)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Fidelity Bonding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800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800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800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r">
                        <a:buFont typeface="Arial" charset="0"/>
                        <a:buNone/>
                      </a:pPr>
                      <a:r>
                        <a:rPr lang="en-US" sz="1200" b="1" baseline="0" dirty="0">
                          <a:solidFill>
                            <a:srgbClr val="002060"/>
                          </a:solidFill>
                        </a:rPr>
                        <a:t>Revised 11/21/19</a:t>
                      </a:r>
                      <a:r>
                        <a:rPr lang="en-US" sz="1200" baseline="0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</a:t>
                      </a:r>
                      <a:endParaRPr lang="en-US" sz="12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74" y="1209988"/>
            <a:ext cx="3014195" cy="786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1" y="1209989"/>
            <a:ext cx="3154679" cy="1045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510" y="1209988"/>
            <a:ext cx="3154679" cy="107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794" y="17810"/>
            <a:ext cx="1308330" cy="778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113124" y="115415"/>
            <a:ext cx="68171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Employment Services at a Glance</a:t>
            </a:r>
            <a:r>
              <a:rPr lang="mr-IN" sz="3600" dirty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…</a:t>
            </a:r>
            <a:endParaRPr lang="en-US" sz="3600" dirty="0"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298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2995232B444AAB6157EDEECAC17B" ma:contentTypeVersion="28" ma:contentTypeDescription="Create a new document." ma:contentTypeScope="" ma:versionID="1f2e27e864f45066583ea3dd8cfbde85">
  <xsd:schema xmlns:xsd="http://www.w3.org/2001/XMLSchema" xmlns:xs="http://www.w3.org/2001/XMLSchema" xmlns:p="http://schemas.microsoft.com/office/2006/metadata/properties" xmlns:ns2="9352c220-c5aa-4176-b310-478a54cdcce0" xmlns:ns3="6e83a1a5-9dab-4521-85db-ea3c8196acb3" targetNamespace="http://schemas.microsoft.com/office/2006/metadata/properties" ma:root="true" ma:fieldsID="31a7c4638e4cd31596af6477553450d1" ns2:_="" ns3:_="">
    <xsd:import namespace="9352c220-c5aa-4176-b310-478a54cdcce0"/>
    <xsd:import namespace="6e83a1a5-9dab-4521-85db-ea3c8196acb3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ainCategory"/>
                <xsd:element ref="ns2:SubCategory"/>
                <xsd:element ref="ns2:Audience" minOccurs="0"/>
                <xsd:element ref="ns2:SubAudience" minOccurs="0"/>
                <xsd:element ref="ns2:SkillLevel" minOccurs="0"/>
                <xsd:element ref="ns2:GradeLevel" minOccurs="0"/>
                <xsd:element ref="ns2:Language"/>
                <xsd:element ref="ns2:DocumentType" minOccurs="0"/>
                <xsd:element ref="ns2:Site" minOccurs="0"/>
                <xsd:element ref="ns3:TaxCatchAl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2c220-c5aa-4176-b310-478a54cdcce0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ainCategory" ma:index="9" ma:displayName="MainCategory" ma:list="{c7896206-7b65-404d-ae21-b02c4b29aea2}" ma:internalName="MainCategory" ma:readOnly="false" ma:showField="Title" ma:web="6e83a1a5-9dab-4521-85db-ea3c8196acb3">
      <xsd:simpleType>
        <xsd:restriction base="dms:Lookup"/>
      </xsd:simpleType>
    </xsd:element>
    <xsd:element name="SubCategory" ma:index="10" ma:displayName="SubCategory" ma:list="{2201361c-1d54-4276-95f0-f2ea81323aa2}" ma:internalName="SubCategory" ma:readOnly="false" ma:showField="Title" ma:web="6e83a1a5-9dab-4521-85db-ea3c8196acb3">
      <xsd:simpleType>
        <xsd:restriction base="dms:Lookup"/>
      </xsd:simpleType>
    </xsd:element>
    <xsd:element name="Audience" ma:index="11" nillable="true" ma:displayName="Audience" ma:list="{4b1c6106-8d5f-4a38-b368-5f452bed3ee8}" ma:internalName="Audience" ma:readOnly="false" ma:showField="Title" ma:web="6e83a1a5-9dab-4521-85db-ea3c8196acb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Audience" ma:index="12" nillable="true" ma:displayName="SubAudience" ma:list="{60e689b0-3baf-46ef-b31e-b9aaee200c6d}" ma:internalName="SubAudienc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killLevel" ma:index="13" nillable="true" ma:displayName="SkillLevel" ma:internalName="Skill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evels"/>
                    <xsd:enumeration value="Minimal skill level"/>
                    <xsd:enumeration value="Intermediate skill level"/>
                    <xsd:enumeration value="Technical skill level"/>
                  </xsd:restriction>
                </xsd:simpleType>
              </xsd:element>
            </xsd:sequence>
          </xsd:extension>
        </xsd:complexContent>
      </xsd:complexType>
    </xsd:element>
    <xsd:element name="GradeLevel" ma:index="14" nillable="true" ma:displayName="GradeLevel" ma:internalName="Grade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-8 Middle School"/>
                    <xsd:enumeration value="9-12 High School"/>
                    <xsd:enumeration value="&gt;12 Postsecondary"/>
                  </xsd:restriction>
                </xsd:simpleType>
              </xsd:element>
            </xsd:sequence>
          </xsd:extension>
        </xsd:complexContent>
      </xsd:complexType>
    </xsd:element>
    <xsd:element name="Language" ma:index="15" ma:displayName="Language" ma:default="English" ma:format="Dropdown" ma:internalName="Language" ma:readOnly="false">
      <xsd:simpleType>
        <xsd:restriction base="dms:Choice">
          <xsd:enumeration value="Arabic"/>
          <xsd:enumeration value="Chinese"/>
          <xsd:enumeration value="English"/>
          <xsd:enumeration value="Polish"/>
          <xsd:enumeration value="Spanish"/>
          <xsd:enumeration value="Other"/>
        </xsd:restriction>
      </xsd:simpleType>
    </xsd:element>
    <xsd:element name="DocumentType" ma:index="16" nillable="true" ma:displayName="Document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Forms"/>
                    <xsd:enumeration value="Flyers"/>
                    <xsd:enumeration value="Guides"/>
                    <xsd:enumeration value="Images/Icons"/>
                    <xsd:enumeration value="Infographics"/>
                    <xsd:enumeration value="Informational"/>
                    <xsd:enumeration value="Instructions"/>
                    <xsd:enumeration value="Marketing/Outreach"/>
                    <xsd:enumeration value="Presentations"/>
                    <xsd:enumeration value="Report"/>
                    <xsd:enumeration value="Worksheets"/>
                  </xsd:restriction>
                </xsd:simpleType>
              </xsd:element>
            </xsd:sequence>
          </xsd:extension>
        </xsd:complexContent>
      </xsd:complexType>
    </xsd:element>
    <xsd:element name="Site" ma:index="17" nillable="true" ma:displayName="Site" ma:list="{cf69f43f-b565-45cb-9f11-9d848faecc07}" ma:internalName="Sit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a1a5-9dab-4521-85db-ea3c8196acb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79118d-4af0-4af8-96a4-605c4274c427}" ma:internalName="TaxCatchAll" ma:showField="CatchAllData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inCategory xmlns="9352c220-c5aa-4176-b310-478a54cdcce0">3</MainCategory>
    <Site xmlns="9352c220-c5aa-4176-b310-478a54cdcce0"/>
    <SubCategory xmlns="9352c220-c5aa-4176-b310-478a54cdcce0">42</SubCategory>
    <SkillLevel xmlns="9352c220-c5aa-4176-b310-478a54cdcce0">
      <Value>All Levels</Value>
    </SkillLevel>
    <Audience xmlns="9352c220-c5aa-4176-b310-478a54cdcce0">
      <Value>1</Value>
    </Audience>
    <TaxKeywordTaxHTField xmlns="6e83a1a5-9dab-4521-85db-ea3c8196acb3">
      <Terms xmlns="http://schemas.microsoft.com/office/infopath/2007/PartnerControls"/>
    </TaxKeywordTaxHTField>
    <SubAudience xmlns="9352c220-c5aa-4176-b310-478a54cdcce0">
      <Value>1</Value>
    </SubAudience>
    <Language xmlns="9352c220-c5aa-4176-b310-478a54cdcce0">English</Language>
    <DocumentType xmlns="9352c220-c5aa-4176-b310-478a54cdcce0">
      <Value>Informational</Value>
    </DocumentType>
    <TaxCatchAll xmlns="6e83a1a5-9dab-4521-85db-ea3c8196acb3"/>
    <Description0 xmlns="9352c220-c5aa-4176-b310-478a54cdcce0">IDES Employment Services at a Glance</Description0>
    <GradeLevel xmlns="9352c220-c5aa-4176-b310-478a54cdcce0">
      <Value>&gt;12 Postsecondary</Value>
    </GradeLevel>
  </documentManagement>
</p:properties>
</file>

<file path=customXml/itemProps1.xml><?xml version="1.0" encoding="utf-8"?>
<ds:datastoreItem xmlns:ds="http://schemas.openxmlformats.org/officeDocument/2006/customXml" ds:itemID="{C0025587-25FA-4A12-9BD1-2D374286C948}"/>
</file>

<file path=customXml/itemProps2.xml><?xml version="1.0" encoding="utf-8"?>
<ds:datastoreItem xmlns:ds="http://schemas.openxmlformats.org/officeDocument/2006/customXml" ds:itemID="{1FB1C606-0971-4640-83CD-4F61862E1248}"/>
</file>

<file path=customXml/itemProps3.xml><?xml version="1.0" encoding="utf-8"?>
<ds:datastoreItem xmlns:ds="http://schemas.openxmlformats.org/officeDocument/2006/customXml" ds:itemID="{64AC5ABE-A8D4-46F0-94DA-B2EEC8A78A0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12204</TotalTime>
  <Words>150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Chalkboard SE</vt:lpstr>
      <vt:lpstr>Trebuchet MS</vt:lpstr>
      <vt:lpstr>Wingdings 3</vt:lpstr>
      <vt:lpstr>Facet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IDES Employment Services at a Glance</dc:title>
  <dc:creator>Parker, Sheena</dc:creator>
  <cp:keywords/>
  <cp:lastModifiedBy>Salgado, Tina</cp:lastModifiedBy>
  <cp:revision>168</cp:revision>
  <cp:lastPrinted>2018-08-21T20:32:52Z</cp:lastPrinted>
  <dcterms:created xsi:type="dcterms:W3CDTF">2018-08-17T20:12:54Z</dcterms:created>
  <dcterms:modified xsi:type="dcterms:W3CDTF">2020-09-18T19:56:39Z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0x010100BF6E2995232B444AAB6157EDEECAC17B</vt:lpwstr>
  </property>
  <property fmtid="{D5CDD505-2E9C-101B-9397-08002B2CF9AE}" pid="3" name="TaxKeyword">
    <vt:lpwstr/>
  </property>
</Properties>
</file>